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6" r:id="rId10"/>
    <p:sldId id="272" r:id="rId11"/>
    <p:sldId id="268" r:id="rId12"/>
    <p:sldId id="263" r:id="rId13"/>
    <p:sldId id="265" r:id="rId14"/>
    <p:sldId id="269" r:id="rId15"/>
    <p:sldId id="283" r:id="rId16"/>
    <p:sldId id="280" r:id="rId17"/>
    <p:sldId id="281" r:id="rId18"/>
    <p:sldId id="275" r:id="rId19"/>
    <p:sldId id="267" r:id="rId20"/>
    <p:sldId id="274" r:id="rId21"/>
    <p:sldId id="270" r:id="rId22"/>
    <p:sldId id="27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96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8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30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23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42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5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40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2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80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46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4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B8D21-3C8B-4DB5-ADE5-44A520C199E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07BCDC2-E68E-46B0-B1AC-5DB123FB6EEB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96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4055-F508-41CE-ABA6-86091058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 forms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304EA-D681-4F86-BD5D-D1E4A6EF3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343729"/>
            <a:ext cx="8561746" cy="2114095"/>
          </a:xfrm>
        </p:spPr>
        <p:txBody>
          <a:bodyPr>
            <a:normAutofit/>
          </a:bodyPr>
          <a:lstStyle/>
          <a:p>
            <a:r>
              <a:rPr lang="en-US" sz="2000" dirty="0"/>
              <a:t>DNF – Disjunctive Normal form</a:t>
            </a:r>
          </a:p>
          <a:p>
            <a:r>
              <a:rPr lang="en-US" sz="2000" dirty="0" err="1"/>
              <a:t>Cnf</a:t>
            </a:r>
            <a:r>
              <a:rPr lang="en-US" sz="2000" dirty="0"/>
              <a:t>- conjunctive normal form</a:t>
            </a:r>
          </a:p>
          <a:p>
            <a:r>
              <a:rPr lang="en-US" sz="2000" dirty="0" err="1"/>
              <a:t>Pdnf</a:t>
            </a:r>
            <a:r>
              <a:rPr lang="en-US" sz="2000" dirty="0"/>
              <a:t> – principal disjunctive normal forms</a:t>
            </a:r>
          </a:p>
          <a:p>
            <a:r>
              <a:rPr lang="en-US" sz="2000" dirty="0" err="1"/>
              <a:t>Pcnf</a:t>
            </a:r>
            <a:r>
              <a:rPr lang="en-US" sz="2000" dirty="0"/>
              <a:t> – </a:t>
            </a:r>
            <a:r>
              <a:rPr lang="en-US" sz="2000" dirty="0" err="1"/>
              <a:t>principa</a:t>
            </a:r>
            <a:r>
              <a:rPr lang="en-US" sz="2000" dirty="0"/>
              <a:t> conjunctive normal forms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37515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7209-D925-4D23-86C5-26CC0F70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Minterms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4659-8185-4CBD-9F36-0768841D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4037749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Let P and Q be two propositional variables.</a:t>
            </a:r>
          </a:p>
          <a:p>
            <a:r>
              <a:rPr lang="en-US" sz="2600" dirty="0"/>
              <a:t> All  possible formulas which consist of product of P or its negation and product of Q or its negation, </a:t>
            </a:r>
            <a:r>
              <a:rPr lang="en-US" sz="2600" u="sng" dirty="0"/>
              <a:t>but should not contain both the variable and its negation in any one of the formula</a:t>
            </a:r>
            <a:r>
              <a:rPr lang="en-US" sz="2600" dirty="0"/>
              <a:t> are called </a:t>
            </a:r>
            <a:r>
              <a:rPr lang="en-US" sz="2600" dirty="0" err="1"/>
              <a:t>minterms</a:t>
            </a:r>
            <a:r>
              <a:rPr lang="en-US" sz="2600" dirty="0"/>
              <a:t> of P and Q.</a:t>
            </a:r>
          </a:p>
          <a:p>
            <a:r>
              <a:rPr lang="en-US" sz="2600" dirty="0" err="1"/>
              <a:t>Eg</a:t>
            </a:r>
            <a:r>
              <a:rPr lang="en-US" sz="2600" dirty="0"/>
              <a:t>: For two variables P and Q, there are 2</a:t>
            </a:r>
            <a:r>
              <a:rPr lang="en-US" sz="2600" baseline="30000" dirty="0"/>
              <a:t>2</a:t>
            </a:r>
            <a:r>
              <a:rPr lang="en-US" sz="2600" dirty="0"/>
              <a:t> = 4 </a:t>
            </a:r>
            <a:r>
              <a:rPr lang="en-US" sz="2600" dirty="0" err="1"/>
              <a:t>minterms</a:t>
            </a:r>
            <a:r>
              <a:rPr lang="en-US" sz="2600" dirty="0"/>
              <a:t>, namely, </a:t>
            </a:r>
          </a:p>
          <a:p>
            <a:pPr lvl="1"/>
            <a:r>
              <a:rPr lang="en-US" sz="2400" dirty="0"/>
              <a:t>P</a:t>
            </a:r>
            <a:r>
              <a:rPr lang="el-GR" sz="2400" dirty="0"/>
              <a:t>Λ</a:t>
            </a:r>
            <a:r>
              <a:rPr lang="en-US" sz="2400" dirty="0"/>
              <a:t>Q      T </a:t>
            </a:r>
            <a:r>
              <a:rPr lang="en-US" sz="2400" dirty="0" err="1"/>
              <a:t>T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P</a:t>
            </a:r>
            <a:r>
              <a:rPr lang="el-GR" sz="2400" dirty="0"/>
              <a:t>Λ~</a:t>
            </a:r>
            <a:r>
              <a:rPr lang="en-US" sz="2400" dirty="0"/>
              <a:t>Q     TF</a:t>
            </a:r>
          </a:p>
          <a:p>
            <a:pPr lvl="1"/>
            <a:r>
              <a:rPr lang="el-GR" sz="2400" dirty="0"/>
              <a:t>~</a:t>
            </a:r>
            <a:r>
              <a:rPr lang="en-US" sz="2400" dirty="0"/>
              <a:t>P</a:t>
            </a:r>
            <a:r>
              <a:rPr lang="el-GR" sz="2400" dirty="0"/>
              <a:t>Λ</a:t>
            </a:r>
            <a:r>
              <a:rPr lang="en-US" sz="2400" dirty="0"/>
              <a:t>Q     FT</a:t>
            </a:r>
          </a:p>
          <a:p>
            <a:pPr lvl="1"/>
            <a:r>
              <a:rPr lang="el-GR" sz="2400" dirty="0"/>
              <a:t>~</a:t>
            </a:r>
            <a:r>
              <a:rPr lang="en-US" sz="2400" dirty="0"/>
              <a:t>P</a:t>
            </a:r>
            <a:r>
              <a:rPr lang="el-GR" sz="2400" dirty="0"/>
              <a:t>Λ~</a:t>
            </a:r>
            <a:r>
              <a:rPr lang="en-US" sz="2400" dirty="0"/>
              <a:t>Q    FF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620F-425C-493B-993D-06173819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Principal disjunctive normal form(PDNF)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8C29-649C-4C48-81AA-C0704882B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Procedure I</a:t>
            </a:r>
            <a:r>
              <a:rPr lang="en-US" dirty="0"/>
              <a:t>: For every truth table T in the truth table of the given statement, choose the </a:t>
            </a:r>
            <a:r>
              <a:rPr lang="en-US" dirty="0" err="1"/>
              <a:t>minterm</a:t>
            </a:r>
            <a:r>
              <a:rPr lang="en-US" dirty="0"/>
              <a:t> which also has the value T for the same combination of the truth values of p and q. The sum of these </a:t>
            </a:r>
            <a:r>
              <a:rPr lang="en-US" dirty="0" err="1"/>
              <a:t>minterms</a:t>
            </a:r>
            <a:r>
              <a:rPr lang="en-US" dirty="0"/>
              <a:t> will then be equivalent to the given statement.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05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DD2E-FEEC-443E-84AF-13629764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Principal disjunctive normal form(PDNF)</a:t>
            </a:r>
            <a:endParaRPr lang="en-IN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533D275F-36D6-4F08-85DE-E3B9F2EB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71" y="1996629"/>
            <a:ext cx="5439073" cy="2503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E4F0B9-8E7F-4A2B-B8AC-0B804E7D8ECC}"/>
              </a:ext>
            </a:extLst>
          </p:cNvPr>
          <p:cNvSpPr txBox="1"/>
          <p:nvPr/>
        </p:nvSpPr>
        <p:spPr>
          <a:xfrm>
            <a:off x="4124325" y="5057775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</a:t>
            </a:r>
            <a:r>
              <a:rPr lang="el-GR" sz="1800" dirty="0"/>
              <a:t>Λ</a:t>
            </a:r>
            <a:r>
              <a:rPr lang="en-US" sz="1800" dirty="0"/>
              <a:t> Q - </a:t>
            </a:r>
            <a:r>
              <a:rPr lang="en-US" sz="1800" dirty="0" err="1"/>
              <a:t>minterm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923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FE9F-B131-4D93-B47E-C6F4CDC1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Principal disjunctive normal form(PDNF)</a:t>
            </a:r>
            <a:endParaRPr lang="en-IN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056679B7-5D66-4499-BB6F-FC6C302E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629" y="2152798"/>
            <a:ext cx="6139204" cy="3176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514BEC-5246-418E-86D3-AB0BB9F7F1BA}"/>
              </a:ext>
            </a:extLst>
          </p:cNvPr>
          <p:cNvSpPr txBox="1"/>
          <p:nvPr/>
        </p:nvSpPr>
        <p:spPr>
          <a:xfrm>
            <a:off x="3352800" y="5553075"/>
            <a:ext cx="689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 </a:t>
            </a:r>
            <a:r>
              <a:rPr lang="el-GR" sz="1800" dirty="0"/>
              <a:t>Λ</a:t>
            </a:r>
            <a:r>
              <a:rPr lang="en-US" sz="1800" dirty="0"/>
              <a:t> Q ) </a:t>
            </a:r>
            <a:r>
              <a:rPr lang="en-US" dirty="0"/>
              <a:t>V ( P </a:t>
            </a:r>
            <a:r>
              <a:rPr lang="el-GR" sz="1800" dirty="0"/>
              <a:t>Λ</a:t>
            </a:r>
            <a:r>
              <a:rPr lang="en-US" dirty="0"/>
              <a:t> ~ Q) V ( ~P </a:t>
            </a:r>
            <a:r>
              <a:rPr lang="el-GR" sz="1800" dirty="0"/>
              <a:t>Λ</a:t>
            </a:r>
            <a:r>
              <a:rPr lang="en-US" sz="1800" dirty="0"/>
              <a:t> Q) – PDNF from truth table</a:t>
            </a:r>
            <a:endParaRPr lang="en-IN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C0C0BEB-7359-4E5B-8FDB-EACB49EE7E67}"/>
              </a:ext>
            </a:extLst>
          </p:cNvPr>
          <p:cNvSpPr/>
          <p:nvPr/>
        </p:nvSpPr>
        <p:spPr>
          <a:xfrm>
            <a:off x="8134349" y="2743200"/>
            <a:ext cx="2447925" cy="1409700"/>
          </a:xfrm>
          <a:prstGeom prst="wedgeEllipseCallout">
            <a:avLst>
              <a:gd name="adj1" fmla="val -22389"/>
              <a:gd name="adj2" fmla="val 809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three true values will be considered for PDNF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0174C4-585D-4132-BAAC-A8107A364263}"/>
              </a:ext>
            </a:extLst>
          </p:cNvPr>
          <p:cNvSpPr/>
          <p:nvPr/>
        </p:nvSpPr>
        <p:spPr>
          <a:xfrm>
            <a:off x="7134225" y="2743200"/>
            <a:ext cx="723900" cy="183832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6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0FF6-D8B2-440B-9932-665CBCD3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A36F-534B-41D7-A835-C73BA744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Procedure 2. </a:t>
            </a:r>
          </a:p>
          <a:p>
            <a:r>
              <a:rPr lang="en-US" dirty="0"/>
              <a:t>1. Obtain DNF</a:t>
            </a:r>
          </a:p>
          <a:p>
            <a:r>
              <a:rPr lang="en-US" dirty="0"/>
              <a:t>2. Drop elementary products, which are contradictions such as (P</a:t>
            </a:r>
            <a:r>
              <a:rPr lang="el-GR" dirty="0"/>
              <a:t>Λ~</a:t>
            </a:r>
            <a:r>
              <a:rPr lang="en-US" dirty="0"/>
              <a:t>P)</a:t>
            </a:r>
          </a:p>
          <a:p>
            <a:r>
              <a:rPr lang="en-US" dirty="0"/>
              <a:t>3. Add the missing factors by </a:t>
            </a:r>
            <a:r>
              <a:rPr lang="en-US" dirty="0" err="1"/>
              <a:t>anding</a:t>
            </a:r>
            <a:r>
              <a:rPr lang="en-US" dirty="0"/>
              <a:t> with tautology of missing variable</a:t>
            </a:r>
          </a:p>
          <a:p>
            <a:pPr lvl="1"/>
            <a:r>
              <a:rPr lang="el-GR" sz="1800" dirty="0"/>
              <a:t>Λ</a:t>
            </a:r>
            <a:r>
              <a:rPr lang="en-US" sz="1800" dirty="0"/>
              <a:t> ( Q V ~ Q)</a:t>
            </a:r>
            <a:endParaRPr lang="en-US" dirty="0"/>
          </a:p>
          <a:p>
            <a:r>
              <a:rPr lang="en-US" dirty="0"/>
              <a:t>4. Repeat step 3 until all elementary products are reduced to sum of </a:t>
            </a:r>
            <a:r>
              <a:rPr lang="en-US" dirty="0" err="1"/>
              <a:t>minterms</a:t>
            </a:r>
            <a:r>
              <a:rPr lang="en-US" dirty="0"/>
              <a:t>. Use idempotent laws to avoid repetitions of </a:t>
            </a:r>
            <a:r>
              <a:rPr lang="en-US" dirty="0" err="1"/>
              <a:t>minterms</a:t>
            </a:r>
            <a:r>
              <a:rPr lang="en-US" dirty="0"/>
              <a:t>.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24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C6021-95F0-4615-A260-1B66DF0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7" y="0"/>
            <a:ext cx="8516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529BC-9292-41ED-979C-252134D24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t="5000" r="55556"/>
          <a:stretch/>
        </p:blipFill>
        <p:spPr>
          <a:xfrm rot="5400000">
            <a:off x="3099584" y="-1830019"/>
            <a:ext cx="5200653" cy="97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7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5A2B-D12A-4A11-A7BD-DECF7C85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6" t="6666" r="22025"/>
          <a:stretch/>
        </p:blipFill>
        <p:spPr>
          <a:xfrm rot="5400000">
            <a:off x="3183273" y="-1593836"/>
            <a:ext cx="4991103" cy="89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868DB8-53C8-4E7C-98EF-BD64AA2B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5" y="1266825"/>
            <a:ext cx="9251584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D7FA116-D6BB-4361-8BCC-A88FCD89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46" y="160440"/>
            <a:ext cx="9520158" cy="1049235"/>
          </a:xfrm>
        </p:spPr>
        <p:txBody>
          <a:bodyPr/>
          <a:lstStyle/>
          <a:p>
            <a:r>
              <a:rPr lang="en-US" dirty="0"/>
              <a:t>Obtain PDNF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21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0468-EA69-416F-8F81-BF0AAADB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conjunctive normal form(PCNF)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5858-1956-4834-B8F0-B92D113A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Product of Sums canonical form</a:t>
            </a:r>
          </a:p>
          <a:p>
            <a:r>
              <a:rPr lang="en-US" sz="2400" dirty="0"/>
              <a:t>For a given formula, an equivalent formula consisting of conjunctions of maxterms only This form is not unique for the given statement.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903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313B-65A4-43F8-BBC2-4A4C771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585444"/>
            <a:ext cx="9520158" cy="1049235"/>
          </a:xfrm>
        </p:spPr>
        <p:txBody>
          <a:bodyPr/>
          <a:lstStyle/>
          <a:p>
            <a:r>
              <a:rPr lang="en-US" dirty="0"/>
              <a:t>Why?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E977-B318-46B1-9751-6B744FD4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743076"/>
            <a:ext cx="9520158" cy="37232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  <a:r>
              <a:rPr lang="en-US" sz="2400" dirty="0"/>
              <a:t>A statement formula evaluated can be </a:t>
            </a:r>
          </a:p>
          <a:p>
            <a:pPr lvl="1"/>
            <a:r>
              <a:rPr lang="en-US" sz="2000" dirty="0"/>
              <a:t>Tautology</a:t>
            </a:r>
          </a:p>
          <a:p>
            <a:pPr lvl="1"/>
            <a:r>
              <a:rPr lang="en-US" sz="2000" dirty="0"/>
              <a:t>Contradiction</a:t>
            </a:r>
          </a:p>
          <a:p>
            <a:pPr lvl="1"/>
            <a:r>
              <a:rPr lang="en-US" sz="2000" dirty="0"/>
              <a:t>Satisfiable </a:t>
            </a:r>
          </a:p>
          <a:p>
            <a:r>
              <a:rPr lang="en-IN" sz="2400" dirty="0"/>
              <a:t>The problem of determining whether a formula is tautology or contradiction or satisfiable is decision problem</a:t>
            </a:r>
          </a:p>
          <a:p>
            <a:r>
              <a:rPr lang="en-IN" sz="2400" dirty="0"/>
              <a:t>Construct truth tables or by using laws like de-</a:t>
            </a:r>
            <a:r>
              <a:rPr lang="en-IN" sz="2400" dirty="0" err="1"/>
              <a:t>morgans</a:t>
            </a:r>
            <a:r>
              <a:rPr lang="en-IN" sz="2400" dirty="0"/>
              <a:t> law, equivalence laws etc</a:t>
            </a:r>
          </a:p>
          <a:p>
            <a:r>
              <a:rPr lang="en-IN" sz="2400" dirty="0"/>
              <a:t>Thus, reduce to Normal 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95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7637-28D6-485A-8D3F-78113E1C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Maxterms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7D35-70E0-48AB-9623-B07064AA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Let p and q be two propositional variables. </a:t>
            </a:r>
          </a:p>
          <a:p>
            <a:r>
              <a:rPr lang="en-US" dirty="0"/>
              <a:t>All  possible formulas which consist of Sum of P or its negation and Sum of Q or its negation, but should not contain both the variable and its negation in any one of the formula are called Maxterm of P and Q.</a:t>
            </a:r>
          </a:p>
          <a:p>
            <a:r>
              <a:rPr lang="en-US" dirty="0" err="1"/>
              <a:t>Eg</a:t>
            </a:r>
            <a:r>
              <a:rPr lang="en-US" dirty="0"/>
              <a:t>: For two variables P and Q, there are 2</a:t>
            </a:r>
            <a:r>
              <a:rPr lang="en-US" baseline="30000" dirty="0"/>
              <a:t>2</a:t>
            </a:r>
            <a:r>
              <a:rPr lang="en-US" dirty="0"/>
              <a:t> = 4 maxterms, namely,  </a:t>
            </a:r>
          </a:p>
          <a:p>
            <a:r>
              <a:rPr lang="en-US" dirty="0"/>
              <a:t>P V Q,</a:t>
            </a:r>
          </a:p>
          <a:p>
            <a:r>
              <a:rPr lang="en-US" dirty="0"/>
              <a:t> PV</a:t>
            </a:r>
            <a:r>
              <a:rPr lang="el-GR" dirty="0"/>
              <a:t>~</a:t>
            </a:r>
            <a:r>
              <a:rPr lang="en-US" dirty="0"/>
              <a:t>Q, </a:t>
            </a:r>
          </a:p>
          <a:p>
            <a:r>
              <a:rPr lang="el-GR" dirty="0"/>
              <a:t>~</a:t>
            </a:r>
            <a:r>
              <a:rPr lang="en-US" dirty="0"/>
              <a:t>PVQ, </a:t>
            </a:r>
          </a:p>
          <a:p>
            <a:r>
              <a:rPr lang="el-GR" dirty="0"/>
              <a:t>~</a:t>
            </a:r>
            <a:r>
              <a:rPr lang="en-US" dirty="0"/>
              <a:t>PV</a:t>
            </a:r>
            <a:r>
              <a:rPr lang="el-GR" dirty="0"/>
              <a:t>~</a:t>
            </a:r>
            <a:r>
              <a:rPr lang="en-US" dirty="0"/>
              <a:t>Q.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88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7543-BC02-4AB4-ADD7-297725C1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conjunctive normal form(PCNF)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13999-B518-498D-A32F-413D2643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Procedure1</a:t>
            </a:r>
            <a:r>
              <a:rPr lang="en-US" sz="2400" dirty="0"/>
              <a:t>: For every truth table F in the truth table of the given statement, choose the maxterm which also has the value F for the same combination of the truth values of p and q. The product of these maxterms will then be equivalent to the given statement.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5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51E0-504F-4355-82D6-9401E734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F8D9A391-5BA7-4A1A-948C-F97021D59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602" y="1739047"/>
            <a:ext cx="6133108" cy="2822693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A7B8CD0-4774-47CE-AE73-E23E2E78E1DA}"/>
              </a:ext>
            </a:extLst>
          </p:cNvPr>
          <p:cNvSpPr/>
          <p:nvPr/>
        </p:nvSpPr>
        <p:spPr>
          <a:xfrm>
            <a:off x="7442497" y="2916135"/>
            <a:ext cx="2638425" cy="129540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three false values will be considered for PCNF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05ED8-98EF-406D-AEE7-B98FA23DE2A0}"/>
              </a:ext>
            </a:extLst>
          </p:cNvPr>
          <p:cNvSpPr txBox="1"/>
          <p:nvPr/>
        </p:nvSpPr>
        <p:spPr>
          <a:xfrm>
            <a:off x="2628602" y="4886325"/>
            <a:ext cx="432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(~P V Q) ^ ( P V ~Q) ^ (P V Q) - PCNF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21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D7C1-4926-4EF1-A15A-0100A16C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conjunctive normal form(PCNF)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8EF3-D021-406B-9775-8C153548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PDNF (or PCNF) of a given statement S, containing n variables, is known then the PDNF (or PCNF) of ~S will consist of the disjunction (conjunction) of remaining </a:t>
            </a:r>
            <a:r>
              <a:rPr lang="en-US" dirty="0" err="1"/>
              <a:t>minterms</a:t>
            </a:r>
            <a:r>
              <a:rPr lang="en-US" dirty="0"/>
              <a:t> (or maxterms) which are not present in the PDNF (or PCNF) of S. </a:t>
            </a:r>
          </a:p>
          <a:p>
            <a:pPr>
              <a:buNone/>
            </a:pPr>
            <a:r>
              <a:rPr lang="en-US" dirty="0"/>
              <a:t>  Since </a:t>
            </a:r>
            <a:r>
              <a:rPr lang="en-US" dirty="0" err="1"/>
              <a:t>S≈b</a:t>
            </a:r>
            <a:r>
              <a:rPr lang="en-US" dirty="0"/>
              <a:t>~(~S), so we can obtain the PCNF (or PDNF) of S by applying De Morgan’s Laws.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289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3D83-92B6-4416-AA9A-090D0F22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Disjunctive Normal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B6BF-6C3B-4132-B694-AAACA186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Elementary product</a:t>
            </a:r>
          </a:p>
          <a:p>
            <a:pPr lvl="1"/>
            <a:r>
              <a:rPr lang="en-US" sz="2000" dirty="0"/>
              <a:t>A product of variables and their negations in a formula </a:t>
            </a:r>
          </a:p>
          <a:p>
            <a:pPr lvl="1"/>
            <a:r>
              <a:rPr lang="en-US" sz="2400" dirty="0"/>
              <a:t>P, Q, ~P ^ Q, ~Q ^ P ^ ~P,  ~P ^ ~Q, </a:t>
            </a:r>
            <a:r>
              <a:rPr lang="en-US" sz="2400" b="1" u="sng" dirty="0"/>
              <a:t>P ^ ~P- Contradiction</a:t>
            </a:r>
          </a:p>
          <a:p>
            <a:r>
              <a:rPr lang="en-US" sz="2400" dirty="0"/>
              <a:t>Elementary Sum</a:t>
            </a:r>
          </a:p>
          <a:p>
            <a:pPr lvl="1"/>
            <a:r>
              <a:rPr lang="en-US" sz="2000" dirty="0"/>
              <a:t>A sum of variables and their negations in a formula </a:t>
            </a:r>
          </a:p>
          <a:p>
            <a:pPr lvl="1"/>
            <a:r>
              <a:rPr lang="en-US" sz="2400" dirty="0"/>
              <a:t>P, Q, ~P  V Q, ~Q  V P  V ~P,  ~P V ~ Q,  </a:t>
            </a:r>
            <a:r>
              <a:rPr lang="en-US" sz="2400" b="1" u="sng" dirty="0"/>
              <a:t>P  V~P – tautology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57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E9E4-70E3-479D-B696-5F74B22F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Disjunctive Normal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1119-94D6-4CCB-AF24-74E76490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formula which is equivalent to a given formula and which consists of a sum of elementary products </a:t>
            </a:r>
          </a:p>
          <a:p>
            <a:r>
              <a:rPr lang="en-US" sz="2400" dirty="0"/>
              <a:t>~ P</a:t>
            </a:r>
            <a:r>
              <a:rPr lang="el-GR" sz="2400" dirty="0"/>
              <a:t> Λ </a:t>
            </a:r>
            <a:r>
              <a:rPr lang="en-US" sz="2400" dirty="0"/>
              <a:t>~ Q, P</a:t>
            </a:r>
            <a:r>
              <a:rPr lang="el-GR" sz="2400" dirty="0"/>
              <a:t> Λ </a:t>
            </a:r>
            <a:r>
              <a:rPr lang="en-US" sz="2400" dirty="0"/>
              <a:t>~Q, ~P</a:t>
            </a:r>
            <a:r>
              <a:rPr lang="el-GR" sz="2400" dirty="0"/>
              <a:t> Λ </a:t>
            </a:r>
            <a:r>
              <a:rPr lang="en-US" sz="2400" dirty="0"/>
              <a:t>Q-elementary products </a:t>
            </a:r>
            <a:endParaRPr lang="en-US" sz="1600" dirty="0"/>
          </a:p>
          <a:p>
            <a:r>
              <a:rPr lang="en-US" sz="2400" dirty="0"/>
              <a:t>(P ^ ~ Q)  V ( P ^ ~ P) – Sum of elementary products</a:t>
            </a:r>
          </a:p>
          <a:p>
            <a:r>
              <a:rPr lang="en-US" sz="2400" dirty="0"/>
              <a:t>( ~P ^ Q) V (Q ^ P)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4" name="AutoShape 2" descr="{\displaystyle (A\land \neg B\land \neg C)\lor (\neg D\land E\land F)}">
            <a:extLst>
              <a:ext uri="{FF2B5EF4-FFF2-40B4-BE49-F238E27FC236}">
                <a16:creationId xmlns:a16="http://schemas.microsoft.com/office/drawing/2014/main" id="{4ED0B182-2E09-46CF-BE1C-AD601CF25F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300" y="-555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{\displaystyle (A\land B)\lor C}">
            <a:extLst>
              <a:ext uri="{FF2B5EF4-FFF2-40B4-BE49-F238E27FC236}">
                <a16:creationId xmlns:a16="http://schemas.microsoft.com/office/drawing/2014/main" id="{576CD5EF-B77A-4759-B5B5-1B4F7C5922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300" y="-2651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A\land B">
            <a:extLst>
              <a:ext uri="{FF2B5EF4-FFF2-40B4-BE49-F238E27FC236}">
                <a16:creationId xmlns:a16="http://schemas.microsoft.com/office/drawing/2014/main" id="{57A1E279-945C-4C0F-83F5-BADFC0EE08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300" y="23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5" descr="A">
            <a:extLst>
              <a:ext uri="{FF2B5EF4-FFF2-40B4-BE49-F238E27FC236}">
                <a16:creationId xmlns:a16="http://schemas.microsoft.com/office/drawing/2014/main" id="{386F63FD-F88D-40D5-8CFE-465F68370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300" y="312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04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EAB8-6DBB-441C-AE21-26B60230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BE62B-55C9-462E-A5EF-3D7268C27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Obtain DNF of </a:t>
                </a:r>
              </a:p>
              <a:p>
                <a:pPr lvl="1"/>
                <a:r>
                  <a:rPr lang="en-US" sz="2400" dirty="0"/>
                  <a:t>P ^ ( P -&gt; Q)</a:t>
                </a:r>
              </a:p>
              <a:p>
                <a:pPr lvl="1"/>
                <a:r>
                  <a:rPr lang="en-US" sz="2400" dirty="0"/>
                  <a:t>~(P V Q)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400" dirty="0"/>
                  <a:t> ( P ^ Q)</a:t>
                </a:r>
              </a:p>
              <a:p>
                <a:pPr lvl="1"/>
                <a:r>
                  <a:rPr lang="en-IN" sz="2400" dirty="0"/>
                  <a:t>Link of </a:t>
                </a:r>
                <a:r>
                  <a:rPr lang="en-IN" sz="2400" dirty="0" err="1"/>
                  <a:t>vdo</a:t>
                </a:r>
                <a:endParaRPr lang="en-IN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BE62B-55C9-462E-A5EF-3D7268C27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3" t="-5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36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7F7D6D-7141-47DE-B211-280B63500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186" r="30983"/>
          <a:stretch/>
        </p:blipFill>
        <p:spPr>
          <a:xfrm rot="5400000">
            <a:off x="2413018" y="-720705"/>
            <a:ext cx="5305427" cy="71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3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6567-8822-4DD7-A03D-C7158AAC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89FB-4DCE-472A-BBB2-148F792B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formula which is equivalent to a given formula and which consists of a product of elementary sums </a:t>
            </a:r>
          </a:p>
          <a:p>
            <a:r>
              <a:rPr lang="en-US" sz="2800" dirty="0"/>
              <a:t>(P V ~Q) ^ ( P V ~P)</a:t>
            </a:r>
          </a:p>
          <a:p>
            <a:r>
              <a:rPr lang="en-US" sz="2800" dirty="0"/>
              <a:t>(P V ~P) ^ Q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33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2EE3-7658-4EA9-81BD-639B3B43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00991-CB33-4AA8-A9C3-FF0C152215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Obtain CNF of </a:t>
                </a:r>
              </a:p>
              <a:p>
                <a:pPr lvl="1"/>
                <a:r>
                  <a:rPr lang="en-US" sz="2400" dirty="0"/>
                  <a:t>P ^ ( P -&gt; Q)</a:t>
                </a:r>
              </a:p>
              <a:p>
                <a:pPr lvl="1"/>
                <a:r>
                  <a:rPr lang="en-US" sz="2400" dirty="0"/>
                  <a:t>~(P V Q)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400" dirty="0"/>
                  <a:t> ( P ^ Q)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00991-CB33-4AA8-A9C3-FF0C15221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3" t="-5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0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D3E3-2C1B-4FCB-BA90-3DD6913C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Principal disjunctive normal form(PDNF)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7A37-071C-4E5A-8BC9-7014C07F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statement which consists of a sum of  products canonical form.</a:t>
            </a:r>
          </a:p>
          <a:p>
            <a:r>
              <a:rPr lang="en-US" dirty="0"/>
              <a:t>For a given formula, an equivalent formula consisting of disjunctions of </a:t>
            </a:r>
            <a:r>
              <a:rPr lang="en-US" dirty="0" err="1"/>
              <a:t>minterms</a:t>
            </a:r>
            <a:r>
              <a:rPr lang="en-US" dirty="0"/>
              <a:t> only This form is not unique for the given statement.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992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Words>933</Words>
  <Application>Microsoft Office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Palatino Linotype</vt:lpstr>
      <vt:lpstr>Gallery</vt:lpstr>
      <vt:lpstr>Normal forms</vt:lpstr>
      <vt:lpstr>Why?</vt:lpstr>
      <vt:lpstr>Disjunctive Normal forms</vt:lpstr>
      <vt:lpstr>Disjunctive Normal forms</vt:lpstr>
      <vt:lpstr>PowerPoint Presentation</vt:lpstr>
      <vt:lpstr>PowerPoint Presentation</vt:lpstr>
      <vt:lpstr>Conjunctive Normal form</vt:lpstr>
      <vt:lpstr>PowerPoint Presentation</vt:lpstr>
      <vt:lpstr>Principal disjunctive normal form(PDNF)</vt:lpstr>
      <vt:lpstr>Minterms</vt:lpstr>
      <vt:lpstr>Principal disjunctive normal form(PDNF)</vt:lpstr>
      <vt:lpstr>Principal disjunctive normal form(PDNF)</vt:lpstr>
      <vt:lpstr>Principal disjunctive normal form(PDNF)</vt:lpstr>
      <vt:lpstr>PowerPoint Presentation</vt:lpstr>
      <vt:lpstr>PowerPoint Presentation</vt:lpstr>
      <vt:lpstr>PowerPoint Presentation</vt:lpstr>
      <vt:lpstr>PowerPoint Presentation</vt:lpstr>
      <vt:lpstr>Obtain PDNF</vt:lpstr>
      <vt:lpstr>Principal conjunctive normal form(PCNF)</vt:lpstr>
      <vt:lpstr>Maxterms</vt:lpstr>
      <vt:lpstr>Principal conjunctive normal form(PCNF)</vt:lpstr>
      <vt:lpstr>PowerPoint Presentation</vt:lpstr>
      <vt:lpstr>Principal conjunctive normal form(PCNF)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forms</dc:title>
  <dc:creator>Ranjeeta Pandhare</dc:creator>
  <cp:lastModifiedBy>Ranjeeta Pandhare</cp:lastModifiedBy>
  <cp:revision>18</cp:revision>
  <dcterms:created xsi:type="dcterms:W3CDTF">2020-07-27T14:48:43Z</dcterms:created>
  <dcterms:modified xsi:type="dcterms:W3CDTF">2020-07-28T18:39:50Z</dcterms:modified>
</cp:coreProperties>
</file>